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ppt/_rels/presentation.xml.rels" ContentType="application/vnd.openxmlformats-package.relationships+xml"/>
  <Override PartName="/ppt/slides/_rels/slide4.xml.rels" ContentType="application/vnd.openxmlformats-package.relationships+xml"/>
  <Override PartName="/ppt/slides/_rels/slide3.xml.rels" ContentType="application/vnd.openxmlformats-package.relationships+xml"/>
  <Override PartName="/ppt/slides/_rels/slide2.xml.rels" ContentType="application/vnd.openxmlformats-package.relationships+xml"/>
  <Override PartName="/ppt/slides/_rels/slide1.xml.rels" ContentType="application/vnd.openxmlformats-package.relationships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Layouts/slideLayout21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_rels/slideLayout24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1.xml" ContentType="application/vnd.openxmlformats-officedocument.presentationml.slideLayout+xml"/>
  <Override PartName="/ppt/media/image12.png" ContentType="image/png"/>
  <Override PartName="/ppt/media/image11.png" ContentType="image/png"/>
  <Override PartName="/ppt/media/image10.png" ContentType="image/png"/>
  <Override PartName="/ppt/media/image9.png" ContentType="image/png"/>
  <Override PartName="/ppt/media/image7.jpeg" ContentType="image/jpeg"/>
  <Override PartName="/ppt/media/image6.png" ContentType="image/png"/>
  <Override PartName="/ppt/media/image5.png" ContentType="image/png"/>
  <Override PartName="/ppt/media/image4.png" ContentType="image/png"/>
  <Override PartName="/ppt/media/image3.png" ContentType="image/png"/>
  <Override PartName="/ppt/media/image2.png" ContentType="image/png"/>
  <Override PartName="/ppt/media/image8.png" ContentType="image/png"/>
  <Override PartName="/ppt/media/image1.jpeg" ContentType="image/jpeg"/>
  <Override PartName="/ppt/theme/theme2.xml" ContentType="application/vnd.openxmlformats-officedocument.theme+xml"/>
  <Override PartName="/ppt/theme/theme1.xml" ContentType="application/vnd.openxmlformats-officedocument.theme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2.xml" ContentType="application/vnd.openxmlformats-officedocument.presentationml.slideMaster+xml"/>
  <Override PartName="/ppt/slideMasters/slideMaster1.xml" ContentType="application/vnd.openxmlformats-officedocument.presentationml.slideMaster+xml"/>
  <Override PartName="/ppt/presentation.xml" ContentType="application/vnd.openxmlformats-officedocument.presentationml.presentation.main+xml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docProps/core.xml" ContentType="application/vnd.openxmlformats-package.core-propertie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</p:sldIdLst>
  <p:sldSz cx="12192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6.png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1.png"/><Relationship Id="rId3" Type="http://schemas.openxmlformats.org/officeDocument/2006/relationships/image" Target="../media/image12.png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8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9" name="PlaceHolder 4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7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0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8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39" name="" descr=""/>
          <p:cNvPicPr/>
          <p:nvPr/>
        </p:nvPicPr>
        <p:blipFill>
          <a:blip r:embed="rId2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40" name="" descr=""/>
          <p:cNvPicPr/>
          <p:nvPr/>
        </p:nvPicPr>
        <p:blipFill>
          <a:blip r:embed="rId3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49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5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5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4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6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7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8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7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5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6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7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9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80" name="" descr=""/>
          <p:cNvPicPr/>
          <p:nvPr/>
        </p:nvPicPr>
        <p:blipFill>
          <a:blip r:embed="rId2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81" name="" descr=""/>
          <p:cNvPicPr/>
          <p:nvPr/>
        </p:nvPicPr>
        <p:blipFill>
          <a:blip r:embed="rId3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slideLayout" Target="../slideLayouts/slideLayout1.xml"/><Relationship Id="rId7" Type="http://schemas.openxmlformats.org/officeDocument/2006/relationships/slideLayout" Target="../slideLayouts/slideLayout2.xml"/><Relationship Id="rId8" Type="http://schemas.openxmlformats.org/officeDocument/2006/relationships/slideLayout" Target="../slideLayouts/slideLayout3.xml"/><Relationship Id="rId9" Type="http://schemas.openxmlformats.org/officeDocument/2006/relationships/slideLayout" Target="../slideLayouts/slideLayout4.xml"/><Relationship Id="rId10" Type="http://schemas.openxmlformats.org/officeDocument/2006/relationships/slideLayout" Target="../slideLayouts/slideLayout5.xml"/><Relationship Id="rId11" Type="http://schemas.openxmlformats.org/officeDocument/2006/relationships/slideLayout" Target="../slideLayouts/slideLayout6.xml"/><Relationship Id="rId12" Type="http://schemas.openxmlformats.org/officeDocument/2006/relationships/slideLayout" Target="../slideLayouts/slideLayout7.xml"/><Relationship Id="rId13" Type="http://schemas.openxmlformats.org/officeDocument/2006/relationships/slideLayout" Target="../slideLayouts/slideLayout8.xml"/><Relationship Id="rId14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0.xml"/><Relationship Id="rId16" Type="http://schemas.openxmlformats.org/officeDocument/2006/relationships/slideLayout" Target="../slideLayouts/slideLayout11.xml"/><Relationship Id="rId17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7.jpeg"/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4.xml"/><Relationship Id="rId8" Type="http://schemas.openxmlformats.org/officeDocument/2006/relationships/slideLayout" Target="../slideLayouts/slideLayout15.xml"/><Relationship Id="rId9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22.xml"/><Relationship Id="rId16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0" name="Picture 7" descr=""/>
          <p:cNvPicPr/>
          <p:nvPr/>
        </p:nvPicPr>
        <p:blipFill>
          <a:blip r:embed="rId3"/>
          <a:stretch/>
        </p:blipFill>
        <p:spPr>
          <a:xfrm>
            <a:off x="0" y="0"/>
            <a:ext cx="12187080" cy="6854400"/>
          </a:xfrm>
          <a:prstGeom prst="rect">
            <a:avLst/>
          </a:prstGeom>
          <a:ln>
            <a:noFill/>
          </a:ln>
        </p:spPr>
      </p:pic>
      <p:sp>
        <p:nvSpPr>
          <p:cNvPr id="1" name="CustomShape 1"/>
          <p:cNvSpPr/>
          <p:nvPr/>
        </p:nvSpPr>
        <p:spPr>
          <a:xfrm>
            <a:off x="608040" y="609480"/>
            <a:ext cx="10971000" cy="5636880"/>
          </a:xfrm>
          <a:prstGeom prst="rect">
            <a:avLst/>
          </a:prstGeom>
          <a:noFill/>
          <a:ln w="15840">
            <a:solidFill>
              <a:srgbClr val="4a7ebb"/>
            </a:solidFill>
            <a:miter/>
          </a:ln>
          <a:effectLst>
            <a:innerShdw blurRad="25400" dir="13500000" dist="12700">
              <a:srgbClr val="000000">
                <a:alpha val="45000"/>
              </a:srgb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pic>
        <p:nvPicPr>
          <p:cNvPr id="2" name="Picture 9" descr=""/>
          <p:cNvPicPr/>
          <p:nvPr/>
        </p:nvPicPr>
        <p:blipFill>
          <a:blip r:embed="rId4"/>
          <a:stretch/>
        </p:blipFill>
        <p:spPr>
          <a:xfrm>
            <a:off x="-15840" y="3153960"/>
            <a:ext cx="775440" cy="604800"/>
          </a:xfrm>
          <a:prstGeom prst="rect">
            <a:avLst/>
          </a:prstGeom>
          <a:ln>
            <a:noFill/>
          </a:ln>
        </p:spPr>
      </p:pic>
      <p:pic>
        <p:nvPicPr>
          <p:cNvPr id="3" name="Picture 10" descr=""/>
          <p:cNvPicPr/>
          <p:nvPr/>
        </p:nvPicPr>
        <p:blipFill>
          <a:blip r:embed="rId5"/>
          <a:stretch/>
        </p:blipFill>
        <p:spPr>
          <a:xfrm>
            <a:off x="11436840" y="3153960"/>
            <a:ext cx="775440" cy="604800"/>
          </a:xfrm>
          <a:prstGeom prst="rect">
            <a:avLst/>
          </a:prstGeom>
          <a:ln>
            <a:noFill/>
          </a:ln>
        </p:spPr>
      </p:pic>
      <p:sp>
        <p:nvSpPr>
          <p:cNvPr id="4" name="Line 2"/>
          <p:cNvSpPr/>
          <p:nvPr/>
        </p:nvSpPr>
        <p:spPr>
          <a:xfrm>
            <a:off x="1396080" y="2912400"/>
            <a:ext cx="3514320" cy="0"/>
          </a:xfrm>
          <a:prstGeom prst="line">
            <a:avLst/>
          </a:prstGeom>
          <a:ln>
            <a:noFill/>
          </a:ln>
        </p:spPr>
      </p:sp>
      <p:sp>
        <p:nvSpPr>
          <p:cNvPr id="5" name="PlaceHolder 3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lang="hu-HU" sz="4400">
                <a:latin typeface="Arial"/>
              </a:rPr>
              <a:t>Címszöveg formátumának szerkesztése</a:t>
            </a:r>
            <a:endParaRPr/>
          </a:p>
        </p:txBody>
      </p:sp>
      <p:sp>
        <p:nvSpPr>
          <p:cNvPr id="6" name="PlaceHolder 4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hu-HU" sz="3200">
                <a:latin typeface="Arial"/>
              </a:rPr>
              <a:t>Vázlatszöveg formátumának szerkesztése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hu-HU" sz="2800">
                <a:latin typeface="Arial"/>
              </a:rPr>
              <a:t>Második vázlatszint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hu-HU" sz="2400">
                <a:latin typeface="Arial"/>
              </a:rPr>
              <a:t>Harmadik vázlatszint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hu-HU" sz="2000">
                <a:latin typeface="Arial"/>
              </a:rPr>
              <a:t>Negyedik vázlatszint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Ötödik vázlatszint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Hatodik vázlatszint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Hetedik vázlatszint</a:t>
            </a:r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6"/>
    <p:sldLayoutId id="2147483650" r:id="rId7"/>
    <p:sldLayoutId id="2147483651" r:id="rId8"/>
    <p:sldLayoutId id="2147483652" r:id="rId9"/>
    <p:sldLayoutId id="2147483653" r:id="rId10"/>
    <p:sldLayoutId id="2147483654" r:id="rId11"/>
    <p:sldLayoutId id="2147483655" r:id="rId12"/>
    <p:sldLayoutId id="2147483656" r:id="rId13"/>
    <p:sldLayoutId id="2147483657" r:id="rId14"/>
    <p:sldLayoutId id="2147483658" r:id="rId15"/>
    <p:sldLayoutId id="2147483659" r:id="rId16"/>
    <p:sldLayoutId id="2147483660" r:id="rId17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7" descr=""/>
          <p:cNvPicPr/>
          <p:nvPr/>
        </p:nvPicPr>
        <p:blipFill>
          <a:blip r:embed="rId3"/>
          <a:stretch/>
        </p:blipFill>
        <p:spPr>
          <a:xfrm>
            <a:off x="0" y="0"/>
            <a:ext cx="12187080" cy="6854400"/>
          </a:xfrm>
          <a:prstGeom prst="rect">
            <a:avLst/>
          </a:prstGeom>
          <a:ln>
            <a:noFill/>
          </a:ln>
        </p:spPr>
      </p:pic>
      <p:sp>
        <p:nvSpPr>
          <p:cNvPr id="42" name="CustomShape 1"/>
          <p:cNvSpPr/>
          <p:nvPr/>
        </p:nvSpPr>
        <p:spPr>
          <a:xfrm>
            <a:off x="608040" y="609480"/>
            <a:ext cx="10971000" cy="5636880"/>
          </a:xfrm>
          <a:prstGeom prst="rect">
            <a:avLst/>
          </a:prstGeom>
          <a:noFill/>
          <a:ln w="15840">
            <a:solidFill>
              <a:srgbClr val="4a7ebb"/>
            </a:solidFill>
            <a:miter/>
          </a:ln>
          <a:effectLst>
            <a:innerShdw blurRad="25400" dir="13500000" dist="12700">
              <a:srgbClr val="000000">
                <a:alpha val="45000"/>
              </a:srgb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pic>
        <p:nvPicPr>
          <p:cNvPr id="43" name="Picture 9" descr=""/>
          <p:cNvPicPr/>
          <p:nvPr/>
        </p:nvPicPr>
        <p:blipFill>
          <a:blip r:embed="rId4"/>
          <a:stretch/>
        </p:blipFill>
        <p:spPr>
          <a:xfrm>
            <a:off x="-15840" y="3153960"/>
            <a:ext cx="775440" cy="604800"/>
          </a:xfrm>
          <a:prstGeom prst="rect">
            <a:avLst/>
          </a:prstGeom>
          <a:ln>
            <a:noFill/>
          </a:ln>
        </p:spPr>
      </p:pic>
      <p:pic>
        <p:nvPicPr>
          <p:cNvPr id="44" name="Picture 10" descr=""/>
          <p:cNvPicPr/>
          <p:nvPr/>
        </p:nvPicPr>
        <p:blipFill>
          <a:blip r:embed="rId5"/>
          <a:stretch/>
        </p:blipFill>
        <p:spPr>
          <a:xfrm>
            <a:off x="11436840" y="3153960"/>
            <a:ext cx="775440" cy="604800"/>
          </a:xfrm>
          <a:prstGeom prst="rect">
            <a:avLst/>
          </a:prstGeom>
          <a:ln>
            <a:noFill/>
          </a:ln>
        </p:spPr>
      </p:pic>
      <p:sp>
        <p:nvSpPr>
          <p:cNvPr id="45" name="Line 2"/>
          <p:cNvSpPr/>
          <p:nvPr/>
        </p:nvSpPr>
        <p:spPr>
          <a:xfrm>
            <a:off x="1396080" y="2421360"/>
            <a:ext cx="9407160" cy="0"/>
          </a:xfrm>
          <a:prstGeom prst="line">
            <a:avLst/>
          </a:prstGeom>
          <a:ln>
            <a:noFill/>
          </a:ln>
        </p:spPr>
      </p:sp>
      <p:sp>
        <p:nvSpPr>
          <p:cNvPr id="46" name="PlaceHolder 3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lang="hu-HU" sz="4400">
                <a:latin typeface="Arial"/>
              </a:rPr>
              <a:t>Címszöveg formátumának szerkesztése</a:t>
            </a:r>
            <a:endParaRPr/>
          </a:p>
        </p:txBody>
      </p:sp>
      <p:sp>
        <p:nvSpPr>
          <p:cNvPr id="47" name="PlaceHolder 4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hu-HU" sz="3200">
                <a:latin typeface="Arial"/>
              </a:rPr>
              <a:t>Vázlatszöveg formátumának szerkesztése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hu-HU" sz="2800">
                <a:latin typeface="Arial"/>
              </a:rPr>
              <a:t>Második vázlatszint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hu-HU" sz="2400">
                <a:latin typeface="Arial"/>
              </a:rPr>
              <a:t>Harmadik vázlatszint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hu-HU" sz="2000">
                <a:latin typeface="Arial"/>
              </a:rPr>
              <a:t>Negyedik vázlatszint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Ötödik vázlatszint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Hatodik vázlatszint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Hetedik vázlatszint</a:t>
            </a:r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  <p:sldLayoutId id="2147483668" r:id="rId12"/>
    <p:sldLayoutId id="2147483669" r:id="rId13"/>
    <p:sldLayoutId id="2147483670" r:id="rId14"/>
    <p:sldLayoutId id="2147483671" r:id="rId15"/>
    <p:sldLayoutId id="2147483672" r:id="rId16"/>
    <p:sldLayoutId id="2147483673" r:id="rId17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CustomShape 1"/>
          <p:cNvSpPr/>
          <p:nvPr/>
        </p:nvSpPr>
        <p:spPr>
          <a:xfrm>
            <a:off x="1295280" y="982080"/>
            <a:ext cx="9599400" cy="1302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 algn="ctr">
              <a:lnSpc>
                <a:spcPct val="100000"/>
              </a:lnSpc>
            </a:pPr>
            <a:r>
              <a:rPr lang="hu-HU" sz="5400" strike="noStrike">
                <a:solidFill>
                  <a:srgbClr val="262626"/>
                </a:solidFill>
                <a:latin typeface="Garamond"/>
                <a:ea typeface="DejaVu Sans"/>
              </a:rPr>
              <a:t>Iskolai informatikai fejlesztés</a:t>
            </a:r>
            <a:endParaRPr/>
          </a:p>
        </p:txBody>
      </p:sp>
      <p:sp>
        <p:nvSpPr>
          <p:cNvPr id="83" name="CustomShape 2"/>
          <p:cNvSpPr/>
          <p:nvPr/>
        </p:nvSpPr>
        <p:spPr>
          <a:xfrm>
            <a:off x="1295280" y="2557080"/>
            <a:ext cx="9599400" cy="3317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>
              <a:lnSpc>
                <a:spcPct val="100000"/>
              </a:lnSpc>
            </a:pPr>
            <a:r>
              <a:rPr lang="hu-HU" sz="4400" strike="noStrike">
                <a:solidFill>
                  <a:srgbClr val="262626"/>
                </a:solidFill>
                <a:latin typeface="Garamond"/>
                <a:ea typeface="DejaVu Sans"/>
              </a:rPr>
              <a:t>Benyújtás helye: TIOP</a:t>
            </a:r>
            <a:endParaRPr/>
          </a:p>
          <a:p>
            <a:pPr>
              <a:lnSpc>
                <a:spcPct val="100000"/>
              </a:lnSpc>
            </a:pPr>
            <a:r>
              <a:rPr lang="hu-HU" sz="4400" strike="noStrike">
                <a:solidFill>
                  <a:srgbClr val="262626"/>
                </a:solidFill>
                <a:latin typeface="Garamond"/>
                <a:ea typeface="DejaVu Sans"/>
              </a:rPr>
              <a:t>Támogatás összege: 6.374.500 Ft</a:t>
            </a:r>
            <a:endParaRPr/>
          </a:p>
          <a:p>
            <a:pPr>
              <a:lnSpc>
                <a:spcPct val="100000"/>
              </a:lnSpc>
            </a:pPr>
            <a:r>
              <a:rPr lang="hu-HU" sz="4400" strike="noStrike">
                <a:solidFill>
                  <a:srgbClr val="262626"/>
                </a:solidFill>
                <a:latin typeface="Garamond"/>
                <a:ea typeface="DejaVu Sans"/>
              </a:rPr>
              <a:t>Önerő összege: -</a:t>
            </a:r>
            <a:endParaRPr/>
          </a:p>
        </p:txBody>
      </p:sp>
    </p:spTree>
  </p:cSld>
  <p:timing>
    <p:tnLst>
      <p:par>
        <p:cTn id="1" dur="indefinite" restart="never" nodeType="tmRoot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CustomShape 1"/>
          <p:cNvSpPr/>
          <p:nvPr/>
        </p:nvSpPr>
        <p:spPr>
          <a:xfrm>
            <a:off x="1295280" y="982080"/>
            <a:ext cx="9599400" cy="1302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 algn="ctr">
              <a:lnSpc>
                <a:spcPct val="100000"/>
              </a:lnSpc>
            </a:pPr>
            <a:r>
              <a:rPr lang="hu-HU" sz="4800" strike="noStrike">
                <a:solidFill>
                  <a:srgbClr val="262626"/>
                </a:solidFill>
                <a:latin typeface="Garamond"/>
                <a:ea typeface="DejaVu Sans"/>
              </a:rPr>
              <a:t>Kompetencia alapú oktatás bevezetése</a:t>
            </a:r>
            <a:endParaRPr/>
          </a:p>
        </p:txBody>
      </p:sp>
      <p:sp>
        <p:nvSpPr>
          <p:cNvPr id="85" name="CustomShape 2"/>
          <p:cNvSpPr/>
          <p:nvPr/>
        </p:nvSpPr>
        <p:spPr>
          <a:xfrm>
            <a:off x="1295280" y="2557080"/>
            <a:ext cx="9599400" cy="3317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>
              <a:lnSpc>
                <a:spcPct val="100000"/>
              </a:lnSpc>
            </a:pPr>
            <a:r>
              <a:rPr lang="hu-HU" sz="4400" strike="noStrike">
                <a:solidFill>
                  <a:srgbClr val="262626"/>
                </a:solidFill>
                <a:latin typeface="Garamond"/>
                <a:ea typeface="DejaVu Sans"/>
              </a:rPr>
              <a:t>Benyújtás helye: TÁMOP</a:t>
            </a:r>
            <a:endParaRPr/>
          </a:p>
          <a:p>
            <a:pPr>
              <a:lnSpc>
                <a:spcPct val="100000"/>
              </a:lnSpc>
            </a:pPr>
            <a:r>
              <a:rPr lang="hu-HU" sz="4400" strike="noStrike">
                <a:solidFill>
                  <a:srgbClr val="262626"/>
                </a:solidFill>
                <a:latin typeface="Garamond"/>
                <a:ea typeface="DejaVu Sans"/>
              </a:rPr>
              <a:t>Támogatás összege: 21.992.475 Ft</a:t>
            </a:r>
            <a:endParaRPr/>
          </a:p>
          <a:p>
            <a:pPr>
              <a:lnSpc>
                <a:spcPct val="100000"/>
              </a:lnSpc>
            </a:pPr>
            <a:r>
              <a:rPr lang="hu-HU" sz="4400" strike="noStrike">
                <a:solidFill>
                  <a:srgbClr val="262626"/>
                </a:solidFill>
                <a:latin typeface="Garamond"/>
                <a:ea typeface="DejaVu Sans"/>
              </a:rPr>
              <a:t>Önerő összege: -</a:t>
            </a:r>
            <a:endParaRPr/>
          </a:p>
        </p:txBody>
      </p:sp>
    </p:spTree>
  </p:cSld>
  <p:timing>
    <p:tnLst>
      <p:par>
        <p:cTn id="3" dur="indefinite" restart="never" nodeType="tmRoot">
          <p:childTnLst>
            <p:seq>
              <p:cTn id="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CustomShape 1"/>
          <p:cNvSpPr/>
          <p:nvPr/>
        </p:nvSpPr>
        <p:spPr>
          <a:xfrm>
            <a:off x="1295280" y="982080"/>
            <a:ext cx="9599400" cy="1302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 algn="ctr">
              <a:lnSpc>
                <a:spcPct val="100000"/>
              </a:lnSpc>
            </a:pPr>
            <a:r>
              <a:rPr lang="hu-HU" sz="5400" strike="noStrike">
                <a:solidFill>
                  <a:srgbClr val="262626"/>
                </a:solidFill>
                <a:latin typeface="Garamond"/>
                <a:ea typeface="DejaVu Sans"/>
              </a:rPr>
              <a:t>További támogatások, fejlesztések</a:t>
            </a:r>
            <a:endParaRPr/>
          </a:p>
        </p:txBody>
      </p:sp>
      <p:sp>
        <p:nvSpPr>
          <p:cNvPr id="87" name="CustomShape 2"/>
          <p:cNvSpPr/>
          <p:nvPr/>
        </p:nvSpPr>
        <p:spPr>
          <a:xfrm>
            <a:off x="1295280" y="2557080"/>
            <a:ext cx="9599400" cy="3317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  <a:buSzPct val="115000"/>
              <a:buFont typeface="Arial"/>
              <a:buChar char="•"/>
            </a:pPr>
            <a:r>
              <a:rPr b="1" lang="hu-HU" sz="3200" strike="noStrike">
                <a:solidFill>
                  <a:srgbClr val="262626"/>
                </a:solidFill>
                <a:latin typeface="Garamond"/>
                <a:ea typeface="DejaVu Sans"/>
              </a:rPr>
              <a:t>Autonómia Alapítvány </a:t>
            </a:r>
            <a:r>
              <a:rPr lang="hu-HU" sz="3200" strike="noStrike">
                <a:solidFill>
                  <a:srgbClr val="262626"/>
                </a:solidFill>
                <a:latin typeface="Garamond"/>
                <a:ea typeface="DejaVu Sans"/>
              </a:rPr>
              <a:t>(Hátrányos helyzetű fiatalok fejlesztése)</a:t>
            </a:r>
            <a:endParaRPr/>
          </a:p>
          <a:p>
            <a:pPr>
              <a:lnSpc>
                <a:spcPct val="100000"/>
              </a:lnSpc>
              <a:buSzPct val="115000"/>
              <a:buFont typeface="Arial"/>
              <a:buChar char="•"/>
            </a:pPr>
            <a:r>
              <a:rPr b="1" lang="hu-HU" sz="3200" strike="noStrike">
                <a:solidFill>
                  <a:srgbClr val="262626"/>
                </a:solidFill>
                <a:latin typeface="Garamond"/>
                <a:ea typeface="DejaVu Sans"/>
              </a:rPr>
              <a:t>KÁVA Kulturális Egyesület </a:t>
            </a:r>
            <a:r>
              <a:rPr lang="hu-HU" sz="3200" strike="noStrike">
                <a:solidFill>
                  <a:srgbClr val="262626"/>
                </a:solidFill>
                <a:latin typeface="Garamond"/>
                <a:ea typeface="DejaVu Sans"/>
              </a:rPr>
              <a:t>(Szabadtéri színház, közösségfejlesztés)</a:t>
            </a:r>
            <a:endParaRPr/>
          </a:p>
          <a:p>
            <a:pPr>
              <a:lnSpc>
                <a:spcPct val="100000"/>
              </a:lnSpc>
              <a:buSzPct val="115000"/>
              <a:buFont typeface="Arial"/>
              <a:buChar char="•"/>
            </a:pPr>
            <a:r>
              <a:rPr b="1" lang="hu-HU" sz="3200" strike="noStrike">
                <a:solidFill>
                  <a:srgbClr val="262626"/>
                </a:solidFill>
                <a:latin typeface="Garamond"/>
                <a:ea typeface="DejaVu Sans"/>
              </a:rPr>
              <a:t>TVK Alapítvány </a:t>
            </a:r>
            <a:r>
              <a:rPr lang="hu-HU" sz="3200" strike="noStrike">
                <a:solidFill>
                  <a:srgbClr val="262626"/>
                </a:solidFill>
                <a:latin typeface="Garamond"/>
                <a:ea typeface="DejaVu Sans"/>
              </a:rPr>
              <a:t>(Zuhanyzó, WC felújítás, konyhafelszerelés javítás)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</p:spTree>
  </p:cSld>
  <p:timing>
    <p:tnLst>
      <p:par>
        <p:cTn id="5" dur="indefinite" restart="never" nodeType="tmRoot">
          <p:childTnLst>
            <p:seq>
              <p:cTn id="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CustomShape 1"/>
          <p:cNvSpPr/>
          <p:nvPr/>
        </p:nvSpPr>
        <p:spPr>
          <a:xfrm>
            <a:off x="1295280" y="982080"/>
            <a:ext cx="9599400" cy="1302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lang="hu-HU" sz="5400" strike="noStrike">
                <a:solidFill>
                  <a:srgbClr val="262626"/>
                </a:solidFill>
                <a:latin typeface="Garamond"/>
                <a:ea typeface="DejaVu Sans"/>
              </a:rPr>
              <a:t>További támogatások, fejlesztések</a:t>
            </a:r>
            <a:endParaRPr/>
          </a:p>
        </p:txBody>
      </p:sp>
      <p:sp>
        <p:nvSpPr>
          <p:cNvPr id="89" name="CustomShape 2"/>
          <p:cNvSpPr/>
          <p:nvPr/>
        </p:nvSpPr>
        <p:spPr>
          <a:xfrm>
            <a:off x="1295280" y="2557080"/>
            <a:ext cx="9599400" cy="3317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>
              <a:lnSpc>
                <a:spcPct val="100000"/>
              </a:lnSpc>
              <a:buSzPct val="115000"/>
              <a:buFont typeface="Arial"/>
              <a:buChar char="•"/>
            </a:pPr>
            <a:r>
              <a:rPr b="1" lang="hu-HU" sz="2800" strike="noStrike">
                <a:solidFill>
                  <a:srgbClr val="262626"/>
                </a:solidFill>
                <a:latin typeface="Garamond"/>
                <a:ea typeface="DejaVu Sans"/>
              </a:rPr>
              <a:t>Közfoglalkoztatás</a:t>
            </a:r>
            <a:r>
              <a:rPr lang="hu-HU" sz="2800" strike="noStrike">
                <a:solidFill>
                  <a:srgbClr val="262626"/>
                </a:solidFill>
                <a:latin typeface="Garamond"/>
                <a:ea typeface="DejaVu Sans"/>
              </a:rPr>
              <a:t> (Az elmúlt 15 évben folyamatosan növekvő arányú, jelenleg 206 fő)</a:t>
            </a:r>
            <a:endParaRPr/>
          </a:p>
          <a:p>
            <a:pPr>
              <a:lnSpc>
                <a:spcPct val="100000"/>
              </a:lnSpc>
              <a:buSzPct val="115000"/>
              <a:buFont typeface="Arial"/>
              <a:buChar char="•"/>
            </a:pPr>
            <a:r>
              <a:rPr b="1" lang="hu-HU" sz="2800" strike="noStrike">
                <a:solidFill>
                  <a:srgbClr val="262626"/>
                </a:solidFill>
                <a:latin typeface="Garamond"/>
                <a:ea typeface="DejaVu Sans"/>
              </a:rPr>
              <a:t>Nyári Gyermekétkeztetés </a:t>
            </a:r>
            <a:r>
              <a:rPr lang="hu-HU" sz="2800" strike="noStrike">
                <a:solidFill>
                  <a:srgbClr val="262626"/>
                </a:solidFill>
                <a:latin typeface="Garamond"/>
                <a:ea typeface="DejaVu Sans"/>
              </a:rPr>
              <a:t>(Évente átlagosan 200 gyermek)</a:t>
            </a:r>
            <a:endParaRPr/>
          </a:p>
          <a:p>
            <a:pPr>
              <a:lnSpc>
                <a:spcPct val="100000"/>
              </a:lnSpc>
              <a:buSzPct val="115000"/>
              <a:buFont typeface="Arial"/>
              <a:buChar char="•"/>
            </a:pPr>
            <a:r>
              <a:rPr b="1" lang="hu-HU" sz="2800" strike="noStrike">
                <a:solidFill>
                  <a:srgbClr val="262626"/>
                </a:solidFill>
                <a:latin typeface="Garamond"/>
                <a:ea typeface="DejaVu Sans"/>
              </a:rPr>
              <a:t>Magyar Élelmiszerbank </a:t>
            </a:r>
            <a:r>
              <a:rPr lang="hu-HU" sz="2800" strike="noStrike">
                <a:solidFill>
                  <a:srgbClr val="262626"/>
                </a:solidFill>
                <a:latin typeface="Garamond"/>
                <a:ea typeface="DejaVu Sans"/>
              </a:rPr>
              <a:t>(Évente egyszeri élelmiszeradomány)</a:t>
            </a:r>
            <a:endParaRPr/>
          </a:p>
          <a:p>
            <a:pPr>
              <a:lnSpc>
                <a:spcPct val="100000"/>
              </a:lnSpc>
              <a:buSzPct val="115000"/>
              <a:buFont typeface="Arial"/>
              <a:buChar char="•"/>
            </a:pPr>
            <a:r>
              <a:rPr b="1" lang="hu-HU" sz="2800" strike="noStrike">
                <a:solidFill>
                  <a:srgbClr val="262626"/>
                </a:solidFill>
                <a:latin typeface="Garamond"/>
                <a:ea typeface="DejaVu Sans"/>
              </a:rPr>
              <a:t>Szociális Tűzifa </a:t>
            </a:r>
            <a:r>
              <a:rPr lang="hu-HU" sz="2800" strike="noStrike">
                <a:solidFill>
                  <a:srgbClr val="262626"/>
                </a:solidFill>
                <a:latin typeface="Garamond"/>
                <a:ea typeface="DejaVu Sans"/>
              </a:rPr>
              <a:t>(2012 óta évente)</a:t>
            </a:r>
            <a:endParaRPr/>
          </a:p>
        </p:txBody>
      </p:sp>
    </p:spTree>
  </p:cSld>
  <p:timing>
    <p:tnLst>
      <p:par>
        <p:cTn id="7" dur="indefinite" restart="never" nodeType="tmRoot">
          <p:childTnLst>
            <p:seq>
              <p:cTn id="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0</TotalTime>
  <Application>LibreOffice/4.4.3.2$Windows_x86 LibreOffice_project/88805f81e9fe61362df02b9941de8e38a9b5fd16</Application>
  <Paragraphs>130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2015-08-10T09:03:10Z</dcterms:created>
  <dc:creator>james</dc:creator>
  <dc:language>hu-HU</dc:language>
  <dcterms:modified xsi:type="dcterms:W3CDTF">2016-02-03T11:27:22Z</dcterms:modified>
  <cp:revision>29</cp:revision>
  <dc:title>15 év legfontosabb fejlesztései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15.0000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Szélesvásznú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42</vt:i4>
  </property>
</Properties>
</file>